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73.jpg" ContentType="image/jpeg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8">
  <p:sldMasterIdLst>
    <p:sldMasterId id="2147483648" r:id="rId1"/>
  </p:sldMasterIdLst>
  <p:notesMasterIdLst>
    <p:notesMasterId r:id="rId53"/>
  </p:notesMasterIdLst>
  <p:sldIdLst>
    <p:sldId id="294" r:id="rId2"/>
    <p:sldId id="258" r:id="rId3"/>
    <p:sldId id="295" r:id="rId4"/>
    <p:sldId id="296" r:id="rId5"/>
    <p:sldId id="298" r:id="rId6"/>
    <p:sldId id="297" r:id="rId7"/>
    <p:sldId id="348" r:id="rId8"/>
    <p:sldId id="271" r:id="rId9"/>
    <p:sldId id="262" r:id="rId10"/>
    <p:sldId id="302" r:id="rId11"/>
    <p:sldId id="343" r:id="rId12"/>
    <p:sldId id="353" r:id="rId13"/>
    <p:sldId id="301" r:id="rId14"/>
    <p:sldId id="284" r:id="rId15"/>
    <p:sldId id="300" r:id="rId16"/>
    <p:sldId id="346" r:id="rId17"/>
    <p:sldId id="283" r:id="rId18"/>
    <p:sldId id="292" r:id="rId19"/>
    <p:sldId id="304" r:id="rId20"/>
    <p:sldId id="306" r:id="rId21"/>
    <p:sldId id="313" r:id="rId22"/>
    <p:sldId id="281" r:id="rId23"/>
    <p:sldId id="352" r:id="rId24"/>
    <p:sldId id="362" r:id="rId25"/>
    <p:sldId id="305" r:id="rId26"/>
    <p:sldId id="347" r:id="rId27"/>
    <p:sldId id="315" r:id="rId28"/>
    <p:sldId id="349" r:id="rId29"/>
    <p:sldId id="361" r:id="rId30"/>
    <p:sldId id="351" r:id="rId31"/>
    <p:sldId id="345" r:id="rId32"/>
    <p:sldId id="263" r:id="rId33"/>
    <p:sldId id="350" r:id="rId34"/>
    <p:sldId id="327" r:id="rId35"/>
    <p:sldId id="310" r:id="rId36"/>
    <p:sldId id="311" r:id="rId37"/>
    <p:sldId id="312" r:id="rId38"/>
    <p:sldId id="320" r:id="rId39"/>
    <p:sldId id="265" r:id="rId40"/>
    <p:sldId id="330" r:id="rId41"/>
    <p:sldId id="324" r:id="rId42"/>
    <p:sldId id="355" r:id="rId43"/>
    <p:sldId id="331" r:id="rId44"/>
    <p:sldId id="356" r:id="rId45"/>
    <p:sldId id="357" r:id="rId46"/>
    <p:sldId id="358" r:id="rId47"/>
    <p:sldId id="359" r:id="rId48"/>
    <p:sldId id="360" r:id="rId49"/>
    <p:sldId id="279" r:id="rId50"/>
    <p:sldId id="280" r:id="rId51"/>
    <p:sldId id="282" r:id="rId52"/>
  </p:sldIdLst>
  <p:sldSz cx="9144000" cy="6858000" type="screen4x3"/>
  <p:notesSz cx="6888163" cy="100203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3084" y="-1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620147D4-0FC0-4721-86E2-CA922A444BAA}" type="datetimeFigureOut">
              <a:rPr lang="pt-BR" smtClean="0"/>
              <a:pPr/>
              <a:t>28/04/2020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CAE7300C-2AB9-432F-B359-69E0CBB5BA7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86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7300C-2AB9-432F-B359-69E0CBB5BA7E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64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7300C-2AB9-432F-B359-69E0CBB5BA7E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25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2C28-DCF7-4BDC-BDE8-0C1CC32A70F7}" type="datetime1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1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67AE-BDED-42B8-A5F4-0B41A06A9678}" type="datetime1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305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3122-230C-47F8-9117-FC4B950477C2}" type="datetime1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18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1EA3D-495F-4488-850F-45607BF78EA9}" type="datetime1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1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0D27-D590-484B-BE7E-667F0D8C9FD4}" type="datetime1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80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13125-3573-4113-9BDA-8AEBF13B3979}" type="datetime1">
              <a:rPr lang="pt-BR" smtClean="0"/>
              <a:t>28/04/2020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856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581E-3EC4-4D2B-897B-808120CC1B4B}" type="datetime1">
              <a:rPr lang="pt-BR" smtClean="0"/>
              <a:t>28/04/2020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587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B485-5D6A-4343-B2F5-6C3D2EEF5ED9}" type="datetime1">
              <a:rPr lang="pt-BR" smtClean="0"/>
              <a:t>28/04/2020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F559-67E8-416B-A887-EFFE6C110D65}" type="datetime1">
              <a:rPr lang="pt-BR" smtClean="0"/>
              <a:t>28/04/2020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85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74FB7-7C5F-49A6-A100-2A9795EA2302}" type="datetime1">
              <a:rPr lang="pt-BR" smtClean="0"/>
              <a:t>28/04/2020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57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7A0D3-BBE7-43F1-BAE3-618E5D5BC5B3}" type="datetime1">
              <a:rPr lang="pt-BR" smtClean="0"/>
              <a:t>28/04/2020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13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9D921-99C8-471F-8F1F-BBD0884F1D71}" type="datetime1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6AB60-F9DF-4A58-AED8-44C7B09E13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87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3491880" y="571480"/>
            <a:ext cx="2141980" cy="553264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SUMÁRIO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28596" y="1285860"/>
            <a:ext cx="8426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Contribuição e Relevânica do Tema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Revisão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Bibliográfica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Aplicada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Pesquisa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Discussão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Proposta de Continuidade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578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-27384"/>
            <a:ext cx="7915276" cy="785818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– MOTOR STIRLING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22643"/>
            <a:ext cx="5602669" cy="4334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07975" y="5229200"/>
            <a:ext cx="8512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itchFamily="34" charset="0"/>
                <a:cs typeface="Arial" pitchFamily="34" charset="0"/>
              </a:rPr>
              <a:t>Geração de energia duplicada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(cogeração) 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partir do aproveitamento do calor.</a:t>
            </a:r>
          </a:p>
        </p:txBody>
      </p:sp>
    </p:spTree>
    <p:extLst>
      <p:ext uri="{BB962C8B-B14F-4D97-AF65-F5344CB8AC3E}">
        <p14:creationId xmlns:p14="http://schemas.microsoft.com/office/powerpoint/2010/main" val="31625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-27384"/>
            <a:ext cx="7915276" cy="785818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-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PROCESSADORES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78309" y="3054729"/>
            <a:ext cx="263657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Processor da arquitetura mainframe MCM da IBM. </a:t>
            </a:r>
          </a:p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Consumo de 5500 watts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(estado ocioso)</a:t>
            </a:r>
          </a:p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Em estado de execução 13400 watts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D:\PROFESSOR\IFAM\PATENTES\IFAM\Patente_Prof_Fabiano_Stingelin\Finalizacao2\figuras\mc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6992"/>
            <a:ext cx="5135670" cy="289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Resultado de imagem para consumo processador i7 8700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79488"/>
            <a:ext cx="24193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3707904" y="764704"/>
            <a:ext cx="51356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Processador da arquitetura </a:t>
            </a:r>
            <a:r>
              <a:rPr lang="pt-BR" sz="2400" i="1" dirty="0" err="1">
                <a:latin typeface="Arial" pitchFamily="34" charset="0"/>
                <a:cs typeface="Arial" pitchFamily="34" charset="0"/>
              </a:rPr>
              <a:t>Many</a:t>
            </a:r>
            <a:r>
              <a:rPr lang="pt-BR" sz="24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i="1" dirty="0" err="1">
                <a:latin typeface="Arial" pitchFamily="34" charset="0"/>
                <a:cs typeface="Arial" pitchFamily="34" charset="0"/>
              </a:rPr>
              <a:t>Integrated</a:t>
            </a:r>
            <a:r>
              <a:rPr lang="pt-BR" sz="2400" i="1" dirty="0">
                <a:latin typeface="Arial" pitchFamily="34" charset="0"/>
                <a:cs typeface="Arial" pitchFamily="34" charset="0"/>
              </a:rPr>
              <a:t> Core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(MIC)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da Intel. </a:t>
            </a:r>
          </a:p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Consumo do I7 é de  70 watts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(estado ocioso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).</a:t>
            </a: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Em estado de execução 370 watts.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Conector de seta reta 11"/>
          <p:cNvCxnSpPr>
            <a:endCxn id="9" idx="3"/>
          </p:cNvCxnSpPr>
          <p:nvPr/>
        </p:nvCxnSpPr>
        <p:spPr>
          <a:xfrm flipH="1">
            <a:off x="2814886" y="4947555"/>
            <a:ext cx="676994" cy="0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2987824" y="1911922"/>
            <a:ext cx="716567" cy="0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42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3770" y="0"/>
            <a:ext cx="8535892" cy="785818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– zEC12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" y="2303891"/>
            <a:ext cx="9137476" cy="450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307975" y="836712"/>
            <a:ext cx="8512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	Dados de saída máximo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26,6 KW para refrigeração 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água em Mainframe, conforme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Redbook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IBM.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70010" y="3140968"/>
            <a:ext cx="8988425" cy="36004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81049" y="5445224"/>
            <a:ext cx="3914887" cy="36004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4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97" y="1196752"/>
            <a:ext cx="4660131" cy="26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214290"/>
            <a:ext cx="7915276" cy="785818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TOWER SERVER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7" y="3284984"/>
            <a:ext cx="3913940" cy="32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652391"/>
            <a:ext cx="3870598" cy="38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3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214290"/>
            <a:ext cx="7915276" cy="785818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BLADE SERVER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3056" y="836712"/>
            <a:ext cx="8319868" cy="113388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70000"/>
              </a:lnSpc>
            </a:pPr>
            <a:r>
              <a:rPr lang="pt-B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Racks refrigerados a água em Datacenters nessa configuração.</a:t>
            </a:r>
          </a:p>
          <a:p>
            <a:pPr algn="just">
              <a:lnSpc>
                <a:spcPct val="170000"/>
              </a:lnSpc>
            </a:pPr>
            <a:endParaRPr lang="pt-B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70000"/>
              </a:lnSpc>
            </a:pPr>
            <a:endParaRPr lang="pt-B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70000"/>
              </a:lnSpc>
            </a:pPr>
            <a:endParaRPr lang="pt-B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endParaRPr lang="pt-BR" dirty="0"/>
          </a:p>
        </p:txBody>
      </p:sp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172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666215"/>
            <a:ext cx="7586365" cy="493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214290"/>
            <a:ext cx="7915276" cy="785818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SERVIDORES BLADE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object 11"/>
          <p:cNvSpPr/>
          <p:nvPr/>
        </p:nvSpPr>
        <p:spPr>
          <a:xfrm>
            <a:off x="-12948" y="980728"/>
            <a:ext cx="9156948" cy="5877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5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214290"/>
            <a:ext cx="7915276" cy="785818"/>
          </a:xfrm>
        </p:spPr>
        <p:txBody>
          <a:bodyPr>
            <a:normAutofit fontScale="90000"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MAINFRAME IBM z12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8135688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42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214290"/>
            <a:ext cx="7915276" cy="785818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WATER COOLING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436216" y="1032887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	Servidores de Torre, Mainframes a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S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uper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omputadores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instalados em </a:t>
            </a:r>
            <a:r>
              <a:rPr lang="pt-BR" sz="2400" i="1" dirty="0">
                <a:latin typeface="Arial" pitchFamily="34" charset="0"/>
                <a:cs typeface="Arial" pitchFamily="34" charset="0"/>
              </a:rPr>
              <a:t>Racks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refrigerados a água em </a:t>
            </a:r>
            <a:r>
              <a:rPr lang="pt-BR" sz="2400" i="1" dirty="0">
                <a:latin typeface="Arial" pitchFamily="34" charset="0"/>
                <a:cs typeface="Arial" pitchFamily="34" charset="0"/>
              </a:rPr>
              <a:t>Datacenters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C:\Users\Fabiano\Downloads\WhatsApp Image 2018-05-17 at 16.20.3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48880"/>
            <a:ext cx="8785612" cy="43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79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214290"/>
            <a:ext cx="7915276" cy="785818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-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MICROGERADOR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8596" y="1142984"/>
            <a:ext cx="3351316" cy="5022320"/>
          </a:xfrm>
        </p:spPr>
        <p:txBody>
          <a:bodyPr>
            <a:normAutofit fontScale="92500" lnSpcReduction="10000"/>
          </a:bodyPr>
          <a:lstStyle/>
          <a:p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12 V Brasil </a:t>
            </a:r>
            <a:r>
              <a:rPr lang="pt-BR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Bladeless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Dc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Motor </a:t>
            </a:r>
            <a:r>
              <a:rPr lang="pt-BR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Generator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Motor </a:t>
            </a:r>
            <a:r>
              <a:rPr lang="pt-BR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Permanent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Magnet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Generator</a:t>
            </a:r>
            <a:endParaRPr lang="pt-B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pt-BR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Preço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US $ 4-8. </a:t>
            </a:r>
            <a:endParaRPr lang="pt-B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Localização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China (continente). </a:t>
            </a:r>
            <a:endParaRPr lang="pt-B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Empresa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pt-BR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Shenzhen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Huayuanxin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Electric </a:t>
            </a:r>
            <a:r>
              <a:rPr lang="pt-BR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., </a:t>
            </a:r>
            <a:r>
              <a:rPr lang="pt-BR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Ltd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.. </a:t>
            </a:r>
            <a:endParaRPr lang="pt-B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Taxa </a:t>
            </a:r>
            <a:r>
              <a:rPr lang="pt-BR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pt-BR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resposta de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93,5%. </a:t>
            </a:r>
            <a:endParaRPr lang="pt-B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Corrente Contínua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1A. </a:t>
            </a:r>
            <a:endParaRPr lang="pt-B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Tipo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Micro Motor. </a:t>
            </a:r>
            <a:endParaRPr lang="pt-B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Certificação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CCC, CE, ROHS, UL, VDE. </a:t>
            </a:r>
            <a:endParaRPr lang="pt-BR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  <a:r>
              <a:rPr lang="pt-BR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</a:t>
            </a:r>
            <a:r>
              <a:rPr lang="pt-BR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, carro, bicicleta elétrica, ventilador, eletrodomésticos</a:t>
            </a:r>
          </a:p>
          <a:p>
            <a:r>
              <a:rPr lang="pt-BR" sz="1800" dirty="0"/>
              <a:t/>
            </a:r>
            <a:br>
              <a:rPr lang="pt-BR" sz="1800" dirty="0"/>
            </a:br>
            <a:endParaRPr lang="pt-B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endParaRPr lang="pt-BR" dirty="0"/>
          </a:p>
        </p:txBody>
      </p:sp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3538"/>
            <a:ext cx="3571875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33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214290"/>
            <a:ext cx="7915276" cy="785818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4. REVISÃO BIBLIOGRÁFICA - MICROGERADOR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8596" y="1142984"/>
            <a:ext cx="3351316" cy="5022320"/>
          </a:xfrm>
        </p:spPr>
        <p:txBody>
          <a:bodyPr>
            <a:normAutofit fontScale="70000" lnSpcReduction="20000"/>
          </a:bodyPr>
          <a:lstStyle/>
          <a:p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Máquinas De Alimentação Motor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Reductor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Dc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Generator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Low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Rpm,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Dc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Motor</a:t>
            </a:r>
          </a:p>
          <a:p>
            <a:pPr algn="l"/>
            <a:endParaRPr lang="pt-BR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Preço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US $ 150-400. Conjunto de </a:t>
            </a:r>
            <a:r>
              <a:rPr lang="pt-BR" sz="2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ordem mínima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1. </a:t>
            </a:r>
            <a:endParaRPr lang="pt-BR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Localização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China (continente). </a:t>
            </a:r>
            <a:endParaRPr lang="pt-BR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Empresa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Dongguan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Taiji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Speed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​​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Reducer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Clutch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., 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Ltd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pt-BR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Taxa </a:t>
            </a:r>
            <a:r>
              <a:rPr lang="pt-BR" sz="2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resposta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73,2%. </a:t>
            </a:r>
            <a:endParaRPr lang="pt-BR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Construído com Ímã Permanente,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pt-BR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6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Voltagev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24V. </a:t>
            </a:r>
            <a:endParaRPr lang="pt-BR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Padrão Corrente Contínua, 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pt-BR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Marca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pt-BR" sz="2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TianJi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 </a:t>
            </a:r>
            <a:endParaRPr lang="pt-BR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6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Speed</a:t>
            </a:r>
            <a:r>
              <a:rPr lang="pt-BR" sz="2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rpm</a:t>
            </a:r>
            <a:r>
              <a:rPr lang="pt-BR" sz="2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1800 RPM. </a:t>
            </a:r>
            <a:endParaRPr lang="pt-BR" sz="2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70000"/>
              </a:lnSpc>
            </a:pPr>
            <a:endParaRPr lang="pt-BR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endParaRPr lang="pt-BR" dirty="0"/>
          </a:p>
        </p:txBody>
      </p:sp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95437"/>
            <a:ext cx="35718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59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644620" y="188640"/>
            <a:ext cx="2703244" cy="72547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>
                <a:solidFill>
                  <a:srgbClr val="0070C0"/>
                </a:solidFill>
              </a:rPr>
              <a:t/>
            </a:r>
            <a:br>
              <a:rPr lang="es-ES_tradnl" sz="4000" b="1" dirty="0">
                <a:solidFill>
                  <a:srgbClr val="0070C0"/>
                </a:solidFill>
              </a:rPr>
            </a:br>
            <a:r>
              <a:rPr lang="es-ES_tradnl" sz="9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 INTRODUÇÃO</a:t>
            </a:r>
            <a: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1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51122" y="747615"/>
            <a:ext cx="31352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A questão da portabilidade já se emancipou a ponto das pessoas poderem fazer praticamente tudo através de seus smartphones.   </a:t>
            </a:r>
          </a:p>
        </p:txBody>
      </p:sp>
      <p:sp>
        <p:nvSpPr>
          <p:cNvPr id="7" name="Retângulo 6"/>
          <p:cNvSpPr/>
          <p:nvPr/>
        </p:nvSpPr>
        <p:spPr>
          <a:xfrm>
            <a:off x="4677068" y="3469064"/>
            <a:ext cx="34953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Dados levantados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pela Consultoria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Gartner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Group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informam que 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economia de energia nos grandes Datacenters é a nova fronteira de desenvolvimento dos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computadores</a:t>
            </a:r>
          </a:p>
        </p:txBody>
      </p:sp>
      <p:sp>
        <p:nvSpPr>
          <p:cNvPr id="8" name="Seta para baixo 7"/>
          <p:cNvSpPr/>
          <p:nvPr/>
        </p:nvSpPr>
        <p:spPr>
          <a:xfrm>
            <a:off x="4211960" y="2048687"/>
            <a:ext cx="393100" cy="3468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baixo 8"/>
          <p:cNvSpPr/>
          <p:nvPr/>
        </p:nvSpPr>
        <p:spPr>
          <a:xfrm rot="10800000">
            <a:off x="8532440" y="2071975"/>
            <a:ext cx="360040" cy="3445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 rot="5400000">
            <a:off x="2533286" y="3542173"/>
            <a:ext cx="313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local diminui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tângulo 10"/>
          <p:cNvSpPr/>
          <p:nvPr/>
        </p:nvSpPr>
        <p:spPr>
          <a:xfrm rot="5400000">
            <a:off x="6608079" y="3861627"/>
            <a:ext cx="366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em Nuvem sobe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sultado de imagem para smartphone para tu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2" y="3801249"/>
            <a:ext cx="3044758" cy="279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rocessamento em nuv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48680"/>
            <a:ext cx="3477944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16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sultado de imagem para fluxograma para registro de pat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5829"/>
            <a:ext cx="5756780" cy="661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214282" y="-27384"/>
            <a:ext cx="8606190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- FLUXOGRAMA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59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656912"/>
            <a:ext cx="74580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-31700" y="134352"/>
            <a:ext cx="9068196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CONSULTA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16" y="3256708"/>
            <a:ext cx="7581700" cy="34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615987" y="1484784"/>
            <a:ext cx="22910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400" i="1" dirty="0" smtClean="0">
                <a:latin typeface="Arial" pitchFamily="34" charset="0"/>
                <a:cs typeface="Arial" pitchFamily="34" charset="0"/>
              </a:rPr>
              <a:t>Base de Dados</a:t>
            </a:r>
          </a:p>
          <a:p>
            <a:pPr lvl="0"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Internacional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543687" y="5839343"/>
            <a:ext cx="22910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400" i="1" dirty="0" smtClean="0">
                <a:latin typeface="Arial" pitchFamily="34" charset="0"/>
                <a:cs typeface="Arial" pitchFamily="34" charset="0"/>
              </a:rPr>
              <a:t>Base de Dados</a:t>
            </a:r>
          </a:p>
          <a:p>
            <a:pPr lvl="0"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Nacional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5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424" y="312736"/>
            <a:ext cx="4245576" cy="654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m 3" descr="http://www.inovacaotecnologica.com.br/noticias/imagens/010150080303-cooler-motor-stirling-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63" y="1749058"/>
            <a:ext cx="4255224" cy="42002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4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blob:https://web.whatsapp.com/13d6fa90-deea-4358-adcd-9b2adff32dc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7937"/>
            <a:ext cx="9144000" cy="785818"/>
          </a:xfrm>
        </p:spPr>
        <p:txBody>
          <a:bodyPr>
            <a:normAutofit fontScale="90000"/>
          </a:bodyPr>
          <a:lstStyle/>
          <a:p>
            <a:pPr algn="l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5. METODOLOGIA DA PESQUISA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– PATENTES REGISTRADAS </a:t>
            </a:r>
            <a:endParaRPr lang="pt-BR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475656" y="1487448"/>
            <a:ext cx="2206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2800" i="1" dirty="0" smtClean="0"/>
              <a:t>MSI - TAIWAN</a:t>
            </a:r>
            <a:endParaRPr lang="pt-BR" sz="2800" dirty="0"/>
          </a:p>
        </p:txBody>
      </p:sp>
      <p:sp>
        <p:nvSpPr>
          <p:cNvPr id="11" name="Retângulo 10"/>
          <p:cNvSpPr/>
          <p:nvPr/>
        </p:nvSpPr>
        <p:spPr>
          <a:xfrm>
            <a:off x="5659300" y="837744"/>
            <a:ext cx="2723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2800" i="1" dirty="0" smtClean="0"/>
              <a:t>IBM – AMERICAN</a:t>
            </a: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36512" y="-14672"/>
            <a:ext cx="9168556" cy="108121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5. METODOLOGIA DA PESQUISA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VÍDEOS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119695"/>
              </p:ext>
            </p:extLst>
          </p:nvPr>
        </p:nvGraphicFramePr>
        <p:xfrm>
          <a:off x="2843808" y="1916832"/>
          <a:ext cx="30956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ackager Shell Object" showAsIcon="1" r:id="rId3" imgW="3096000" imgH="437400" progId="Package">
                  <p:embed/>
                </p:oleObj>
              </mc:Choice>
              <mc:Fallback>
                <p:oleObj name="Packager Shell Object" showAsIcon="1" r:id="rId3" imgW="30960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8" y="1916832"/>
                        <a:ext cx="30956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137641"/>
              </p:ext>
            </p:extLst>
          </p:nvPr>
        </p:nvGraphicFramePr>
        <p:xfrm>
          <a:off x="2771800" y="3068960"/>
          <a:ext cx="33083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ackager Shell Object" showAsIcon="1" r:id="rId5" imgW="3308760" imgH="437400" progId="Package">
                  <p:embed/>
                </p:oleObj>
              </mc:Choice>
              <mc:Fallback>
                <p:oleObj name="Packager Shell Object" showAsIcon="1" r:id="rId5" imgW="330876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1800" y="3068960"/>
                        <a:ext cx="33083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474186"/>
              </p:ext>
            </p:extLst>
          </p:nvPr>
        </p:nvGraphicFramePr>
        <p:xfrm>
          <a:off x="3779912" y="4365104"/>
          <a:ext cx="13033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Packager Shell Object" showAsIcon="1" r:id="rId7" imgW="1302840" imgH="437400" progId="Package">
                  <p:embed/>
                </p:oleObj>
              </mc:Choice>
              <mc:Fallback>
                <p:oleObj name="Packager Shell Object" showAsIcon="1" r:id="rId7" imgW="13028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9912" y="4365104"/>
                        <a:ext cx="1303338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838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D:\PROFESSOR\IFAM\PATENTES\IFAM\Patente_Prof_Fabiano_Stingelin\Finalizacao2\figuras\informacoe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56" y="5013176"/>
            <a:ext cx="6632872" cy="1872208"/>
          </a:xfrm>
          <a:prstGeom prst="rect">
            <a:avLst/>
          </a:prstGeom>
          <a:noFill/>
          <a:extLst/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-36512" y="-14672"/>
            <a:ext cx="9168556" cy="108121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5. METODOLOGIA DA PESQUISA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REFERÊNCIA PARA O DIMENSIONAMENTO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343" y="1168921"/>
            <a:ext cx="4912193" cy="355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m 6" descr="http://www.inovacaotecnologica.com.br/noticias/imagens/010150080303-cooler-motor-stirling-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651844"/>
            <a:ext cx="2665016" cy="2233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ector de seta reta 9"/>
          <p:cNvCxnSpPr/>
          <p:nvPr/>
        </p:nvCxnSpPr>
        <p:spPr>
          <a:xfrm flipH="1">
            <a:off x="3995936" y="3861048"/>
            <a:ext cx="720080" cy="864096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7236983" y="3227346"/>
            <a:ext cx="936104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8173087" y="3227346"/>
            <a:ext cx="0" cy="72008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5436783" y="3947426"/>
            <a:ext cx="2736304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V="1">
            <a:off x="5436783" y="1240930"/>
            <a:ext cx="0" cy="270649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7236983" y="1198728"/>
            <a:ext cx="0" cy="1986417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H="1">
            <a:off x="5436783" y="1240929"/>
            <a:ext cx="1800200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115616" y="2116035"/>
            <a:ext cx="26677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2400" i="1" dirty="0" smtClean="0">
                <a:latin typeface="Arial" pitchFamily="34" charset="0"/>
                <a:cs typeface="Arial" pitchFamily="34" charset="0"/>
              </a:rPr>
              <a:t>Dados fornecidos </a:t>
            </a:r>
          </a:p>
          <a:p>
            <a:pPr lvl="0" algn="ctr"/>
            <a:r>
              <a:rPr lang="pt-BR" sz="2400" i="1" dirty="0" smtClean="0">
                <a:latin typeface="Arial" pitchFamily="34" charset="0"/>
                <a:cs typeface="Arial" pitchFamily="34" charset="0"/>
              </a:rPr>
              <a:t>Pelo fabricante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06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23316" y="116632"/>
            <a:ext cx="9167316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DADOS GEOMÉTRICOS 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81557"/>
            <a:ext cx="11521280" cy="3367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34" y="4149080"/>
            <a:ext cx="3378438" cy="2294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 descr="Resultado de imagem para watercooler microcana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106325"/>
            <a:ext cx="3240360" cy="249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" y="4404732"/>
            <a:ext cx="1788071" cy="178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9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16632"/>
            <a:ext cx="5436096" cy="158417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DADOS DO FLUÍDO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3861048"/>
            <a:ext cx="14113568" cy="3086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64" y="116632"/>
            <a:ext cx="2415473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5723542" y="3242221"/>
            <a:ext cx="3240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latin typeface="Arial" pitchFamily="34" charset="0"/>
                <a:cs typeface="Arial" pitchFamily="34" charset="0"/>
              </a:rPr>
              <a:t>Densímetro Anton</a:t>
            </a:r>
            <a:endParaRPr lang="pt-BR" sz="2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8" y="1344942"/>
            <a:ext cx="5305400" cy="209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66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742" y="194836"/>
            <a:ext cx="8606190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TEMP. DO FLUÍDO  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27</a:t>
            </a:fld>
            <a:endParaRPr lang="pt-BR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65383"/>
            <a:ext cx="11262403" cy="270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32624"/>
            <a:ext cx="9188092" cy="395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82104" y="5016871"/>
            <a:ext cx="8988425" cy="36004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24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1742" y="194836"/>
            <a:ext cx="8606190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DADOS DA BOMBA  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836712"/>
            <a:ext cx="12241360" cy="188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23648"/>
            <a:ext cx="8272596" cy="1425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59696"/>
            <a:ext cx="4211034" cy="279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90476" y="4343417"/>
            <a:ext cx="41253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Arial" pitchFamily="34" charset="0"/>
                <a:cs typeface="Arial" pitchFamily="34" charset="0"/>
              </a:rPr>
              <a:t>Estudo experimental e numérico de equipamentos de </a:t>
            </a:r>
            <a:r>
              <a:rPr lang="pt-BR" sz="2000" dirty="0" err="1">
                <a:latin typeface="Arial" pitchFamily="34" charset="0"/>
                <a:cs typeface="Arial" pitchFamily="34" charset="0"/>
              </a:rPr>
              <a:t>datacom</a:t>
            </a:r>
            <a:r>
              <a:rPr lang="pt-BR" sz="2000" dirty="0">
                <a:latin typeface="Arial" pitchFamily="34" charset="0"/>
                <a:cs typeface="Arial" pitchFamily="34" charset="0"/>
              </a:rPr>
              <a:t> refrigerados a água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05970" y="5455860"/>
            <a:ext cx="39339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Fabien Douchet</a:t>
            </a:r>
          </a:p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Universidade de Bretagne, França</a:t>
            </a:r>
          </a:p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2015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6727" y="4221088"/>
            <a:ext cx="4219249" cy="253737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5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4282" y="194836"/>
            <a:ext cx="8606190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DADOS DE POTÊNCIA DE ENTRADA PARA O MOTOR STIRLING LTD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95536" y="1124744"/>
            <a:ext cx="820891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/>
              <a:t>P</a:t>
            </a:r>
            <a:r>
              <a:rPr lang="pt-BR" dirty="0" smtClean="0"/>
              <a:t>ara </a:t>
            </a:r>
            <a:r>
              <a:rPr lang="pt-BR" dirty="0"/>
              <a:t>servidores torre foram usados valores de potência do projeto térmico do processador, conhecido por TDP, nesse caso, foi aplicado um percentual de 20 a 30% para geração de energia térmica do consumo </a:t>
            </a:r>
            <a:r>
              <a:rPr lang="pt-BR" dirty="0" smtClean="0"/>
              <a:t>total;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/>
              <a:t>A</a:t>
            </a:r>
            <a:r>
              <a:rPr lang="pt-BR" dirty="0" smtClean="0"/>
              <a:t>o </a:t>
            </a:r>
            <a:r>
              <a:rPr lang="pt-BR" dirty="0"/>
              <a:t>mecanismo para servidores </a:t>
            </a:r>
            <a:r>
              <a:rPr lang="pt-BR" i="1" dirty="0"/>
              <a:t>rack</a:t>
            </a:r>
            <a:r>
              <a:rPr lang="pt-BR" dirty="0"/>
              <a:t>, como se trata de circuito de arrefecimento, ou seja, abrangem outros componentes eletrônicos, além dos próprios processadores, foram aplicados os percentuais de potência real </a:t>
            </a:r>
            <a:r>
              <a:rPr lang="pt-BR" dirty="0" smtClean="0"/>
              <a:t>sobre </a:t>
            </a:r>
            <a:r>
              <a:rPr lang="pt-BR" dirty="0"/>
              <a:t>a potência de registro da respectiva fonte </a:t>
            </a:r>
            <a:r>
              <a:rPr lang="pt-BR" dirty="0" smtClean="0"/>
              <a:t>alimentação;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/>
              <a:t>No tocante a </a:t>
            </a:r>
            <a:r>
              <a:rPr lang="pt-BR" i="1" dirty="0"/>
              <a:t>mainframes</a:t>
            </a:r>
            <a:r>
              <a:rPr lang="pt-BR" dirty="0"/>
              <a:t>, a verificação ocorreu, sobretudo, baseada no valor mínimo de consumo do </a:t>
            </a:r>
            <a:r>
              <a:rPr lang="pt-BR" i="1" dirty="0"/>
              <a:t>book</a:t>
            </a:r>
            <a:r>
              <a:rPr lang="pt-BR" dirty="0"/>
              <a:t> de processamento, desprezando para cálculo demais valores do circuito de arrefecimento que deveriam ser acrescidos para o respectivo consumo e margem de </a:t>
            </a:r>
            <a:r>
              <a:rPr lang="pt-BR" dirty="0" smtClean="0"/>
              <a:t>potência;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/>
              <a:t>Com relação ao ciclo primário de resfriamento correspondente ao próprio </a:t>
            </a:r>
            <a:r>
              <a:rPr lang="pt-BR" i="1" dirty="0"/>
              <a:t>Data Center, </a:t>
            </a:r>
            <a:r>
              <a:rPr lang="pt-BR" dirty="0"/>
              <a:t>tendo em vista que o mesmo resfria por sua vez o fluido advindo do ciclo secundário, justamente dos três </a:t>
            </a:r>
            <a:r>
              <a:rPr lang="pt-BR" dirty="0" smtClean="0"/>
              <a:t>anteriores</a:t>
            </a:r>
            <a:r>
              <a:rPr lang="pt-BR" dirty="0"/>
              <a:t>, se fez uma média de potência com os valores dos mecanismos, embasados no manual de planejamento físico e preparação do site em sistemas de </a:t>
            </a:r>
            <a:r>
              <a:rPr lang="pt-BR" dirty="0" smtClean="0"/>
              <a:t>potência.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" y="142076"/>
            <a:ext cx="9136361" cy="537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28596" y="188640"/>
            <a:ext cx="2703244" cy="72547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>
                <a:solidFill>
                  <a:srgbClr val="0070C0"/>
                </a:solidFill>
              </a:rPr>
              <a:t/>
            </a:r>
            <a:br>
              <a:rPr lang="es-ES_tradnl" sz="4000" b="1" dirty="0">
                <a:solidFill>
                  <a:srgbClr val="0070C0"/>
                </a:solidFill>
              </a:rPr>
            </a:br>
            <a: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1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568505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itchFamily="34" charset="0"/>
                <a:cs typeface="Arial" pitchFamily="34" charset="0"/>
              </a:rPr>
              <a:t>A Certificação TIER é uma certificação usada para mensurar o nível da infraestrutura de um local destinado ao funcionamento de um centro de processamento de dados (CPD).</a:t>
            </a:r>
            <a:endParaRPr lang="pt-BR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eta para baixo 12"/>
          <p:cNvSpPr/>
          <p:nvPr/>
        </p:nvSpPr>
        <p:spPr>
          <a:xfrm rot="3764721" flipH="1">
            <a:off x="7938286" y="3913052"/>
            <a:ext cx="245044" cy="4756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baixo 13"/>
          <p:cNvSpPr/>
          <p:nvPr/>
        </p:nvSpPr>
        <p:spPr>
          <a:xfrm rot="3764721" flipH="1">
            <a:off x="7858395" y="3192972"/>
            <a:ext cx="245044" cy="4756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 rot="10800000" flipH="1">
            <a:off x="6626936" y="4903455"/>
            <a:ext cx="249320" cy="5417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5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16632"/>
            <a:ext cx="8964488" cy="158417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 METODOLOGIA DA </a:t>
            </a:r>
            <a:r>
              <a:rPr lang="pt-BR" sz="2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DISSIPADORES DE CALOR </a:t>
            </a:r>
            <a:endParaRPr lang="pt-BR" sz="2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4102" name="Imagem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639" y="2482626"/>
            <a:ext cx="2232025" cy="3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 de Texto 2"/>
          <p:cNvSpPr txBox="1">
            <a:spLocks noChangeArrowheads="1"/>
          </p:cNvSpPr>
          <p:nvPr/>
        </p:nvSpPr>
        <p:spPr bwMode="auto">
          <a:xfrm>
            <a:off x="8443664" y="2928118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  <a:ea typeface="Times New Roman" pitchFamily="18" charset="0"/>
                <a:cs typeface="Times New Roman" pitchFamily="18" charset="0"/>
              </a:rPr>
              <a:t>B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443664" y="3451993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  <a:ea typeface="Times New Roman" pitchFamily="18" charset="0"/>
                <a:cs typeface="Times New Roman" pitchFamily="18" charset="0"/>
              </a:rPr>
              <a:t>A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800229" y="3025278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  <a:ea typeface="Times New Roman" pitchFamily="18" charset="0"/>
                <a:cs typeface="Times New Roman" pitchFamily="18" charset="0"/>
              </a:rPr>
              <a:t>C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6230391" y="5456014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  <a:ea typeface="Times New Roman" pitchFamily="18" charset="0"/>
                <a:cs typeface="Times New Roman" pitchFamily="18" charset="0"/>
              </a:rPr>
              <a:t>D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268" y="1825277"/>
            <a:ext cx="5394325" cy="376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 de Texto 2"/>
          <p:cNvSpPr txBox="1">
            <a:spLocks noChangeArrowheads="1"/>
          </p:cNvSpPr>
          <p:nvPr/>
        </p:nvSpPr>
        <p:spPr bwMode="auto">
          <a:xfrm>
            <a:off x="2426494" y="2418085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Times New Roman" pitchFamily="18" charset="0"/>
              </a:rPr>
              <a:t>C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044825" y="4118471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Times New Roman" pitchFamily="18" charset="0"/>
              </a:rPr>
              <a:t>F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4818857" y="2325514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Times New Roman" pitchFamily="18" charset="0"/>
              </a:rPr>
              <a:t>B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3771900" y="3380581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Times New Roman" pitchFamily="18" charset="0"/>
              </a:rPr>
              <a:t>E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5099050" y="4727080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Times New Roman" pitchFamily="18" charset="0"/>
              </a:rPr>
              <a:t>D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4794250" y="2770014"/>
            <a:ext cx="304800" cy="349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Times New Roman" pitchFamily="18" charset="0"/>
                <a:cs typeface="Times New Roman" pitchFamily="18" charset="0"/>
              </a:rPr>
              <a:t>A</a:t>
            </a: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152400" y="11668"/>
            <a:ext cx="68480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pt-B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 </a:t>
            </a:r>
            <a:endParaRPr kumimoji="0" lang="pt-B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381994" y="721583"/>
            <a:ext cx="2959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Servidor Torre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5905549" y="721582"/>
            <a:ext cx="31819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>
                <a:latin typeface="Arial" pitchFamily="34" charset="0"/>
                <a:cs typeface="Arial" pitchFamily="34" charset="0"/>
              </a:rPr>
              <a:t>Servidor Rack, Mainframe e Datacenter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Conector reto 29"/>
          <p:cNvCxnSpPr/>
          <p:nvPr/>
        </p:nvCxnSpPr>
        <p:spPr>
          <a:xfrm>
            <a:off x="5508104" y="1425331"/>
            <a:ext cx="0" cy="4439676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38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24904" y="194836"/>
            <a:ext cx="8606190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TRANSFERÊNCIA DE CALOR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77" y="4653136"/>
            <a:ext cx="28575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853658"/>
            <a:ext cx="23526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613132" y="6108600"/>
            <a:ext cx="3240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latin typeface="Arial" pitchFamily="34" charset="0"/>
                <a:cs typeface="Arial" pitchFamily="34" charset="0"/>
              </a:rPr>
              <a:t>Fluxo mássico</a:t>
            </a:r>
            <a:endParaRPr lang="pt-BR" sz="2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691680" y="4879503"/>
            <a:ext cx="3240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latin typeface="Arial" pitchFamily="34" charset="0"/>
                <a:cs typeface="Arial" pitchFamily="34" charset="0"/>
              </a:rPr>
              <a:t>Caudal Volumétrico</a:t>
            </a:r>
            <a:endParaRPr lang="pt-BR" sz="2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41" y="2924944"/>
            <a:ext cx="2376264" cy="144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1"/>
            <a:ext cx="1837617" cy="1126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580112" y="3418711"/>
            <a:ext cx="16786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>
                <a:latin typeface="Arial" pitchFamily="34" charset="0"/>
                <a:cs typeface="Arial" pitchFamily="34" charset="0"/>
              </a:rPr>
              <a:t>Reynolds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73588" y="2295454"/>
            <a:ext cx="2872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i="1" dirty="0">
                <a:latin typeface="Arial" pitchFamily="34" charset="0"/>
                <a:cs typeface="Arial" pitchFamily="34" charset="0"/>
              </a:rPr>
              <a:t>Diâmetro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i="1" dirty="0">
                <a:latin typeface="Arial" pitchFamily="34" charset="0"/>
                <a:cs typeface="Arial" pitchFamily="34" charset="0"/>
              </a:rPr>
              <a:t>hidráulico</a:t>
            </a:r>
            <a:r>
              <a:rPr lang="pt-BR" dirty="0" smtClean="0"/>
              <a:t> </a:t>
            </a:r>
            <a:endParaRPr lang="pt-BR" i="1" dirty="0"/>
          </a:p>
        </p:txBody>
      </p:sp>
      <p:cxnSp>
        <p:nvCxnSpPr>
          <p:cNvPr id="21" name="Conector de seta reta 20"/>
          <p:cNvCxnSpPr/>
          <p:nvPr/>
        </p:nvCxnSpPr>
        <p:spPr>
          <a:xfrm>
            <a:off x="2195736" y="3059955"/>
            <a:ext cx="504056" cy="432048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4428570" y="4343920"/>
            <a:ext cx="504056" cy="432048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6167411" y="5676552"/>
            <a:ext cx="504056" cy="432048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60680"/>
            <a:ext cx="9036496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TRANSFERÊNCIA DE CALOR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94950" y="2627412"/>
            <a:ext cx="3240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latin typeface="Arial" pitchFamily="34" charset="0"/>
                <a:cs typeface="Arial" pitchFamily="34" charset="0"/>
              </a:rPr>
              <a:t>Coeficiente convectivo</a:t>
            </a:r>
            <a:endParaRPr lang="pt-BR" sz="2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78926" y="1231653"/>
            <a:ext cx="3240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err="1" smtClean="0">
                <a:latin typeface="Arial" pitchFamily="34" charset="0"/>
                <a:cs typeface="Arial" pitchFamily="34" charset="0"/>
              </a:rPr>
              <a:t>Nusselt</a:t>
            </a:r>
            <a:endParaRPr lang="pt-BR" sz="2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778" y="4077072"/>
            <a:ext cx="22383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91" y="5453197"/>
            <a:ext cx="39719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610974" y="4279626"/>
            <a:ext cx="3240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latin typeface="Arial" pitchFamily="34" charset="0"/>
                <a:cs typeface="Arial" pitchFamily="34" charset="0"/>
              </a:rPr>
              <a:t>Área de permuta</a:t>
            </a:r>
            <a:endParaRPr lang="pt-BR" sz="2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032123" y="5600684"/>
            <a:ext cx="4187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latin typeface="Arial" pitchFamily="34" charset="0"/>
                <a:cs typeface="Arial" pitchFamily="34" charset="0"/>
              </a:rPr>
              <a:t>N. De unid. </a:t>
            </a:r>
            <a:r>
              <a:rPr lang="pt-BR" sz="2400" i="1" dirty="0" err="1" smtClean="0">
                <a:latin typeface="Arial" pitchFamily="34" charset="0"/>
                <a:cs typeface="Arial" pitchFamily="34" charset="0"/>
              </a:rPr>
              <a:t>Transfer</a:t>
            </a:r>
            <a:r>
              <a:rPr lang="pt-BR" sz="2400" i="1" dirty="0" smtClean="0">
                <a:latin typeface="Arial" pitchFamily="34" charset="0"/>
                <a:cs typeface="Arial" pitchFamily="34" charset="0"/>
              </a:rPr>
              <a:t>. </a:t>
            </a:r>
            <a:endParaRPr lang="pt-BR" sz="2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45" y="2456706"/>
            <a:ext cx="30003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035" y="943621"/>
            <a:ext cx="7643477" cy="82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899592" y="2019325"/>
            <a:ext cx="504056" cy="432048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1578571" y="3573016"/>
            <a:ext cx="504056" cy="432048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2411760" y="4982305"/>
            <a:ext cx="504056" cy="432048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0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24904" y="194836"/>
            <a:ext cx="8606190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TRANSFERÊNCIA DE CALOR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11" y="2780928"/>
            <a:ext cx="35623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86" y="2780928"/>
            <a:ext cx="23336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93604"/>
            <a:ext cx="2428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Conector de seta reta 16"/>
          <p:cNvCxnSpPr/>
          <p:nvPr/>
        </p:nvCxnSpPr>
        <p:spPr>
          <a:xfrm>
            <a:off x="3491880" y="3539108"/>
            <a:ext cx="648072" cy="0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4932626" y="1772816"/>
            <a:ext cx="3240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latin typeface="Arial" pitchFamily="34" charset="0"/>
                <a:cs typeface="Arial" pitchFamily="34" charset="0"/>
              </a:rPr>
              <a:t>MÉTODO DTML</a:t>
            </a:r>
            <a:endParaRPr lang="pt-BR" sz="24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31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16632"/>
            <a:ext cx="9144000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PESQUISA – TRANSFERÊNCIA DE CALOR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909888"/>
            <a:ext cx="28956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979712" y="4879503"/>
            <a:ext cx="5688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 smtClean="0">
                <a:latin typeface="Arial" pitchFamily="34" charset="0"/>
                <a:cs typeface="Arial" pitchFamily="34" charset="0"/>
              </a:rPr>
              <a:t>Taxa de Transferência por Convecção</a:t>
            </a:r>
            <a:endParaRPr lang="pt-BR" sz="24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60795" y="184108"/>
            <a:ext cx="9012327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NÚMERO DE BEALE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690" y="3501008"/>
            <a:ext cx="24765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14282" y="980728"/>
            <a:ext cx="84621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	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potência é obtida multiplicando a pressão, o volume varrido pelo pistão, a frequência e o número de </a:t>
            </a:r>
            <a:r>
              <a:rPr lang="pt-BR" sz="2400" i="1" dirty="0" err="1">
                <a:latin typeface="Arial" pitchFamily="34" charset="0"/>
                <a:cs typeface="Arial" pitchFamily="34" charset="0"/>
              </a:rPr>
              <a:t>Beale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-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Nb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 Com respeito ao número </a:t>
            </a:r>
            <a:r>
              <a:rPr lang="pt-BR" sz="2400" i="1" dirty="0" err="1">
                <a:latin typeface="Arial" pitchFamily="34" charset="0"/>
                <a:cs typeface="Arial" pitchFamily="34" charset="0"/>
              </a:rPr>
              <a:t>Beale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ele próprio estabeleceu uma gama de valores para esta variável, entre 0,11 e 0,15, dependendo do tamanho do motor.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214282" y="4406226"/>
            <a:ext cx="8462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i="1" dirty="0">
                <a:latin typeface="Arial" pitchFamily="34" charset="0"/>
                <a:cs typeface="Arial" pitchFamily="34" charset="0"/>
              </a:rPr>
              <a:t>Schmidt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reconhece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relação do volume corresponde à relação inversa entre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densidades.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0" y="5407620"/>
            <a:ext cx="20764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243006" y="908720"/>
            <a:ext cx="8678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	Para se obter a distância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varredura percorrida pelo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pistão procede-se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com o mesmo cálculo de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ambos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os pistões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06" y="2048074"/>
            <a:ext cx="432435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14282" y="3537000"/>
            <a:ext cx="8678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	Para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que o trabalho seja definido para cada zona, expansão e compressão,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utiliza-se as equações: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32385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13" y="5013176"/>
            <a:ext cx="34766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0" y="171408"/>
            <a:ext cx="9012327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TEORIA DE SCHIMIDT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55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67544" y="1412776"/>
            <a:ext cx="6686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	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trabalho total é a soma dos empregos:</a:t>
            </a:r>
          </a:p>
        </p:txBody>
      </p:sp>
      <p:sp>
        <p:nvSpPr>
          <p:cNvPr id="4" name="Retângulo 3"/>
          <p:cNvSpPr/>
          <p:nvPr/>
        </p:nvSpPr>
        <p:spPr>
          <a:xfrm>
            <a:off x="479376" y="3284984"/>
            <a:ext cx="8053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	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potência é obtida diretamente pelo trabalho produzido e pela velocidade de rotação.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276872"/>
            <a:ext cx="1866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72" y="5157192"/>
            <a:ext cx="43815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31672" y="176576"/>
            <a:ext cx="9012327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METODOLOGIA DA </a:t>
            </a:r>
            <a:r>
              <a:rPr lang="pt-BR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PESQUISA – TEORIA DE SCHIMIDT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5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72008" y="214290"/>
            <a:ext cx="9036496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RESULTADOS E DISCUSSÃO – MODELOS ILUSTRATIVOS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38</a:t>
            </a:fld>
            <a:endParaRPr lang="pt-BR"/>
          </a:p>
        </p:txBody>
      </p:sp>
      <p:grpSp>
        <p:nvGrpSpPr>
          <p:cNvPr id="6" name="Grupo 5"/>
          <p:cNvGrpSpPr>
            <a:grpSpLocks/>
          </p:cNvGrpSpPr>
          <p:nvPr/>
        </p:nvGrpSpPr>
        <p:grpSpPr>
          <a:xfrm>
            <a:off x="1403649" y="1484785"/>
            <a:ext cx="6336703" cy="4392487"/>
            <a:chOff x="0" y="0"/>
            <a:chExt cx="4622165" cy="2965450"/>
          </a:xfrm>
        </p:grpSpPr>
        <p:pic>
          <p:nvPicPr>
            <p:cNvPr id="8" name="Picture 210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6535"/>
              <a:ext cx="2247900" cy="2748915"/>
            </a:xfrm>
            <a:prstGeom prst="rect">
              <a:avLst/>
            </a:prstGeom>
          </p:spPr>
        </p:pic>
        <p:pic>
          <p:nvPicPr>
            <p:cNvPr id="10" name="Picture 210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247900" y="0"/>
              <a:ext cx="2374265" cy="296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7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35496" y="214290"/>
            <a:ext cx="9036496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MODELOS ILUSTRATIVOS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upo 12"/>
          <p:cNvGrpSpPr>
            <a:grpSpLocks/>
          </p:cNvGrpSpPr>
          <p:nvPr/>
        </p:nvGrpSpPr>
        <p:grpSpPr>
          <a:xfrm>
            <a:off x="1403648" y="1628800"/>
            <a:ext cx="6336703" cy="4032448"/>
            <a:chOff x="0" y="0"/>
            <a:chExt cx="4919345" cy="2609215"/>
          </a:xfrm>
        </p:grpSpPr>
        <p:pic>
          <p:nvPicPr>
            <p:cNvPr id="14" name="Picture 211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794385"/>
              <a:ext cx="2145665" cy="1814830"/>
            </a:xfrm>
            <a:prstGeom prst="rect">
              <a:avLst/>
            </a:prstGeom>
          </p:spPr>
        </p:pic>
        <p:pic>
          <p:nvPicPr>
            <p:cNvPr id="15" name="Picture 212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45665" y="0"/>
              <a:ext cx="2773680" cy="2609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70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28595" y="188640"/>
            <a:ext cx="8607901" cy="72547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 smtClean="0">
                <a:solidFill>
                  <a:srgbClr val="0070C0"/>
                </a:solidFill>
              </a:rPr>
              <a:t/>
            </a:r>
            <a:br>
              <a:rPr lang="es-ES_tradnl" sz="4000" b="1" dirty="0" smtClean="0">
                <a:solidFill>
                  <a:srgbClr val="0070C0"/>
                </a:solidFill>
              </a:rPr>
            </a:br>
            <a:r>
              <a:rPr lang="es-ES_tradnl" sz="9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 INTRODUÇÃO </a:t>
            </a:r>
            <a:r>
              <a:rPr lang="es-ES_tradnl" sz="9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 ENTRADA DUPLA DE ENERGIA</a:t>
            </a:r>
            <a: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1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980728"/>
            <a:ext cx="756083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5" y="3717032"/>
            <a:ext cx="3840427" cy="284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54" y="4019550"/>
            <a:ext cx="42862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1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0" y="188640"/>
            <a:ext cx="8964488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MODELOS ILUSTRATIVOS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" name="Grupo 7"/>
          <p:cNvGrpSpPr>
            <a:grpSpLocks/>
          </p:cNvGrpSpPr>
          <p:nvPr/>
        </p:nvGrpSpPr>
        <p:grpSpPr>
          <a:xfrm>
            <a:off x="1259632" y="1556792"/>
            <a:ext cx="6768752" cy="4464496"/>
            <a:chOff x="0" y="0"/>
            <a:chExt cx="4884420" cy="2703195"/>
          </a:xfrm>
        </p:grpSpPr>
        <p:pic>
          <p:nvPicPr>
            <p:cNvPr id="10" name="Picture 213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903605"/>
              <a:ext cx="2105025" cy="1799590"/>
            </a:xfrm>
            <a:prstGeom prst="rect">
              <a:avLst/>
            </a:prstGeom>
          </p:spPr>
        </p:pic>
        <p:pic>
          <p:nvPicPr>
            <p:cNvPr id="11" name="Picture 213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05025" y="0"/>
              <a:ext cx="2779395" cy="2703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8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2008" y="214290"/>
            <a:ext cx="9036496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–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MODELOS ILUSTRATIVOS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upo 6"/>
          <p:cNvGrpSpPr>
            <a:grpSpLocks/>
          </p:cNvGrpSpPr>
          <p:nvPr/>
        </p:nvGrpSpPr>
        <p:grpSpPr bwMode="auto">
          <a:xfrm>
            <a:off x="1187624" y="1556793"/>
            <a:ext cx="6768752" cy="4104456"/>
            <a:chOff x="0" y="0"/>
            <a:chExt cx="4930140" cy="1886585"/>
          </a:xfrm>
        </p:grpSpPr>
        <p:pic>
          <p:nvPicPr>
            <p:cNvPr id="8" name="Picture 215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6405"/>
              <a:ext cx="2040890" cy="1440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15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0890" y="0"/>
              <a:ext cx="2889250" cy="1886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00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85720" y="214290"/>
            <a:ext cx="8463884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-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CÁLCULO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12" name="Imagem 11"/>
          <p:cNvPicPr/>
          <p:nvPr/>
        </p:nvPicPr>
        <p:blipFill rotWithShape="1">
          <a:blip r:embed="rId2"/>
          <a:srcRect l="22146" t="27186" r="21382" b="13316"/>
          <a:stretch/>
        </p:blipFill>
        <p:spPr bwMode="auto">
          <a:xfrm>
            <a:off x="1763688" y="2852936"/>
            <a:ext cx="5688632" cy="36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1204" y="980728"/>
            <a:ext cx="87136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 smtClean="0">
                <a:latin typeface="Arial" pitchFamily="34" charset="0"/>
                <a:cs typeface="Arial" pitchFamily="34" charset="0"/>
              </a:rPr>
              <a:t>	O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gráfico apresentado se refere ao modelo de dissipador em espiral para servidores em torre. </a:t>
            </a:r>
          </a:p>
          <a:p>
            <a:pPr algn="just"/>
            <a:r>
              <a:rPr lang="pt-BR" sz="2200" dirty="0" smtClean="0">
                <a:latin typeface="Arial" pitchFamily="34" charset="0"/>
                <a:cs typeface="Arial" pitchFamily="34" charset="0"/>
              </a:rPr>
              <a:t>	Ressalta-se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que os regimes de escoamento para o fluido nas quatro configurações propostas, continuam a mostrar um valor para o número de Reynolds &gt; 3000. </a:t>
            </a:r>
          </a:p>
        </p:txBody>
      </p:sp>
    </p:spTree>
    <p:extLst>
      <p:ext uri="{BB962C8B-B14F-4D97-AF65-F5344CB8AC3E}">
        <p14:creationId xmlns:p14="http://schemas.microsoft.com/office/powerpoint/2010/main" val="28323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85720" y="214290"/>
            <a:ext cx="8463884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-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CÁLCULO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12" name="Imagem 11"/>
          <p:cNvPicPr/>
          <p:nvPr/>
        </p:nvPicPr>
        <p:blipFill rotWithShape="1">
          <a:blip r:embed="rId3"/>
          <a:srcRect l="24805" t="33091" r="25591" b="18056"/>
          <a:stretch/>
        </p:blipFill>
        <p:spPr bwMode="auto">
          <a:xfrm>
            <a:off x="1547664" y="2708920"/>
            <a:ext cx="5976664" cy="3278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85" y="2155329"/>
            <a:ext cx="4392488" cy="55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8658" y="797511"/>
            <a:ext cx="86338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latin typeface="Arial" pitchFamily="34" charset="0"/>
                <a:cs typeface="Arial" pitchFamily="34" charset="0"/>
              </a:rPr>
              <a:t>	O número de Reynolds forneceu valores alto, o que já era esperado, devido à pressão exercida pela bomba de sucção.</a:t>
            </a:r>
          </a:p>
        </p:txBody>
      </p:sp>
    </p:spTree>
    <p:extLst>
      <p:ext uri="{BB962C8B-B14F-4D97-AF65-F5344CB8AC3E}">
        <p14:creationId xmlns:p14="http://schemas.microsoft.com/office/powerpoint/2010/main" val="221249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85720" y="214290"/>
            <a:ext cx="8463884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-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CÁLCULO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12" name="Imagem 11"/>
          <p:cNvPicPr/>
          <p:nvPr/>
        </p:nvPicPr>
        <p:blipFill rotWithShape="1">
          <a:blip r:embed="rId2"/>
          <a:srcRect l="23703" t="29939" r="19390" b="14886"/>
          <a:stretch/>
        </p:blipFill>
        <p:spPr bwMode="auto">
          <a:xfrm>
            <a:off x="1331640" y="2509113"/>
            <a:ext cx="6480720" cy="3512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22388" y="849486"/>
            <a:ext cx="85700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 smtClean="0">
                <a:latin typeface="Arial" pitchFamily="34" charset="0"/>
                <a:cs typeface="Arial" pitchFamily="34" charset="0"/>
              </a:rPr>
              <a:t>	A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mostra os valores de Reynolds, Fluxo Mássico e a Velocidade em (L/min), observa-se que quanto maior for o diâmetro da conduta fluídica, tende a ser menores os valores para Reynolds.</a:t>
            </a:r>
          </a:p>
        </p:txBody>
      </p:sp>
    </p:spTree>
    <p:extLst>
      <p:ext uri="{BB962C8B-B14F-4D97-AF65-F5344CB8AC3E}">
        <p14:creationId xmlns:p14="http://schemas.microsoft.com/office/powerpoint/2010/main" val="3083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85720" y="214290"/>
            <a:ext cx="8463884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-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CÁLCULO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12" name="Imagem 11"/>
          <p:cNvPicPr/>
          <p:nvPr/>
        </p:nvPicPr>
        <p:blipFill rotWithShape="1">
          <a:blip r:embed="rId2"/>
          <a:srcRect l="24364" t="18121" r="26034" b="16466"/>
          <a:stretch/>
        </p:blipFill>
        <p:spPr bwMode="auto">
          <a:xfrm>
            <a:off x="2195736" y="3353896"/>
            <a:ext cx="4968552" cy="3315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85720" y="739361"/>
            <a:ext cx="86787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 smtClean="0">
                <a:latin typeface="Arial" pitchFamily="34" charset="0"/>
                <a:cs typeface="Arial" pitchFamily="34" charset="0"/>
              </a:rPr>
              <a:t>	Dentre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as temperaturas disponíveis para as quatro, como já era de se esperar, a mais alta é a encontrada em servidores mainframes. </a:t>
            </a:r>
          </a:p>
          <a:p>
            <a:pPr algn="just"/>
            <a:r>
              <a:rPr lang="pt-BR" sz="2200" dirty="0" smtClean="0">
                <a:latin typeface="Arial" pitchFamily="34" charset="0"/>
                <a:cs typeface="Arial" pitchFamily="34" charset="0"/>
              </a:rPr>
              <a:t>	Os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valores para </a:t>
            </a:r>
            <a:r>
              <a:rPr lang="pt-BR" sz="2200" dirty="0" err="1">
                <a:latin typeface="Arial" pitchFamily="34" charset="0"/>
                <a:cs typeface="Arial" pitchFamily="34" charset="0"/>
              </a:rPr>
              <a:t>Nusselt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 e para a temperatura média logarítmica foram calculados apenas para os servidores de torre, isso ocorre devido à troca térmica ser diretamente sobre a base do processador, por meio do dissipador em espiral de duto quadrado. </a:t>
            </a:r>
          </a:p>
        </p:txBody>
      </p:sp>
    </p:spTree>
    <p:extLst>
      <p:ext uri="{BB962C8B-B14F-4D97-AF65-F5344CB8AC3E}">
        <p14:creationId xmlns:p14="http://schemas.microsoft.com/office/powerpoint/2010/main" val="11983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85720" y="214290"/>
            <a:ext cx="8463884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 CÁLCULO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12" name="Imagem 11"/>
          <p:cNvPicPr/>
          <p:nvPr/>
        </p:nvPicPr>
        <p:blipFill rotWithShape="1">
          <a:blip r:embed="rId2"/>
          <a:srcRect l="26584" t="31516" r="26919" b="15282"/>
          <a:stretch/>
        </p:blipFill>
        <p:spPr bwMode="auto">
          <a:xfrm>
            <a:off x="5076056" y="1407165"/>
            <a:ext cx="3375586" cy="1949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/>
          <p:cNvPicPr/>
          <p:nvPr/>
        </p:nvPicPr>
        <p:blipFill rotWithShape="1">
          <a:blip r:embed="rId3"/>
          <a:srcRect l="27685" t="27975" r="26919" b="25435"/>
          <a:stretch/>
        </p:blipFill>
        <p:spPr bwMode="auto">
          <a:xfrm>
            <a:off x="683568" y="1319276"/>
            <a:ext cx="3384376" cy="21097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4"/>
          <a:srcRect l="27239" t="26402" r="27359" b="27505"/>
          <a:stretch/>
        </p:blipFill>
        <p:spPr bwMode="auto">
          <a:xfrm>
            <a:off x="683568" y="4092147"/>
            <a:ext cx="3384376" cy="2245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92147"/>
            <a:ext cx="3240360" cy="22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24208" y="949944"/>
            <a:ext cx="3343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Diagrama P-V para servidor </a:t>
            </a:r>
            <a:r>
              <a:rPr lang="pt-BR" dirty="0" smtClean="0"/>
              <a:t>Torre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5077523" y="936728"/>
            <a:ext cx="323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Diagrama P-V para servidor Rack</a:t>
            </a:r>
          </a:p>
        </p:txBody>
      </p:sp>
      <p:sp>
        <p:nvSpPr>
          <p:cNvPr id="7" name="Retângulo 6"/>
          <p:cNvSpPr/>
          <p:nvPr/>
        </p:nvSpPr>
        <p:spPr>
          <a:xfrm>
            <a:off x="179512" y="3764606"/>
            <a:ext cx="3833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Diagrama P-V para servidor </a:t>
            </a:r>
            <a:r>
              <a:rPr lang="pt-BR" i="1" dirty="0"/>
              <a:t>mainframe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4932040" y="3626882"/>
            <a:ext cx="3270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Diagrama P-V para o </a:t>
            </a:r>
            <a:r>
              <a:rPr lang="pt-BR" i="1" dirty="0"/>
              <a:t>Data Center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80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85720" y="214290"/>
            <a:ext cx="8463884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 CÁLCULO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12" name="Imagem 11"/>
          <p:cNvPicPr/>
          <p:nvPr/>
        </p:nvPicPr>
        <p:blipFill rotWithShape="1">
          <a:blip r:embed="rId2"/>
          <a:srcRect l="31891" t="22464" r="31983" b="34203"/>
          <a:stretch/>
        </p:blipFill>
        <p:spPr bwMode="auto">
          <a:xfrm>
            <a:off x="1976209" y="2497926"/>
            <a:ext cx="5332095" cy="3595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16974" y="836712"/>
            <a:ext cx="835948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 smtClean="0">
                <a:latin typeface="Arial" pitchFamily="34" charset="0"/>
                <a:cs typeface="Arial" pitchFamily="34" charset="0"/>
              </a:rPr>
              <a:t>	A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Figura traz os valores de potência fornecidos pelos mecanismos para servidor torre e rack, bem como a potência resultante gerada por meio do motor no seu respectivo ambiente.</a:t>
            </a:r>
          </a:p>
        </p:txBody>
      </p:sp>
    </p:spTree>
    <p:extLst>
      <p:ext uri="{BB962C8B-B14F-4D97-AF65-F5344CB8AC3E}">
        <p14:creationId xmlns:p14="http://schemas.microsoft.com/office/powerpoint/2010/main" val="2663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85720" y="214290"/>
            <a:ext cx="8463884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6. RESULTADOS E DISCUSSÃO - </a:t>
            </a:r>
            <a:r>
              <a:rPr lang="pt-BR" sz="2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CÁLCULO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32333" t="26011" r="31779" b="37751"/>
          <a:stretch/>
        </p:blipFill>
        <p:spPr bwMode="auto">
          <a:xfrm>
            <a:off x="1916772" y="2919948"/>
            <a:ext cx="5463540" cy="3101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07796" y="1052736"/>
            <a:ext cx="84418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 smtClean="0">
                <a:latin typeface="Arial" pitchFamily="34" charset="0"/>
                <a:cs typeface="Arial" pitchFamily="34" charset="0"/>
              </a:rPr>
              <a:t>	A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Figura </a:t>
            </a:r>
            <a:r>
              <a:rPr lang="pt-BR" sz="2200" dirty="0" smtClean="0">
                <a:latin typeface="Arial" pitchFamily="34" charset="0"/>
                <a:cs typeface="Arial" pitchFamily="34" charset="0"/>
              </a:rPr>
              <a:t>traz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os valores de potência fornecidos pelas configurações mainframe e datacenter ao motor </a:t>
            </a:r>
            <a:r>
              <a:rPr lang="pt-BR" sz="2200" dirty="0" err="1">
                <a:latin typeface="Arial" pitchFamily="34" charset="0"/>
                <a:cs typeface="Arial" pitchFamily="34" charset="0"/>
              </a:rPr>
              <a:t>Stirling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, bem como a potência resultante gerada por meio dos motores nos seus respectivos mecanismos. </a:t>
            </a:r>
          </a:p>
        </p:txBody>
      </p:sp>
    </p:spTree>
    <p:extLst>
      <p:ext uri="{BB962C8B-B14F-4D97-AF65-F5344CB8AC3E}">
        <p14:creationId xmlns:p14="http://schemas.microsoft.com/office/powerpoint/2010/main" val="608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1520" y="116632"/>
            <a:ext cx="421484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7. CONCLUSÕES </a:t>
            </a:r>
            <a:endParaRPr lang="pt-BR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51520" y="739725"/>
            <a:ext cx="864096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Observadas as potências fornecidas pelas potências geradas, observa-se, em conformidade com o experimento de ARAGÓN-GONZALEZ et al. (2013), que realmente a eficiência do motor </a:t>
            </a:r>
            <a:r>
              <a:rPr lang="pt-BR" sz="2200" dirty="0" err="1">
                <a:latin typeface="Arial" pitchFamily="34" charset="0"/>
                <a:cs typeface="Arial" pitchFamily="34" charset="0"/>
              </a:rPr>
              <a:t>Stirling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 LTD possui eficiência térmica em torno de </a:t>
            </a:r>
            <a:r>
              <a:rPr lang="pt-BR" sz="2200" dirty="0" smtClean="0">
                <a:latin typeface="Arial" pitchFamily="34" charset="0"/>
                <a:cs typeface="Arial" pitchFamily="34" charset="0"/>
              </a:rPr>
              <a:t>0,1 a 0,3%,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afinal os valores de entrada foram maiores do que os valores de saída de potência no rendimento do motor, sobretudo, observa-se que ainda resta potência </a:t>
            </a:r>
            <a:r>
              <a:rPr lang="pt-BR" sz="2200" dirty="0" smtClean="0">
                <a:latin typeface="Arial" pitchFamily="34" charset="0"/>
                <a:cs typeface="Arial" pitchFamily="34" charset="0"/>
              </a:rPr>
              <a:t>útil e que foram usado os piores valores de entrada de potencia para o motor nas configurações encontradas.</a:t>
            </a:r>
            <a:endParaRPr lang="pt-BR" sz="22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22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2200" dirty="0" smtClean="0">
                <a:latin typeface="Arial" pitchFamily="34" charset="0"/>
                <a:cs typeface="Arial" pitchFamily="34" charset="0"/>
              </a:rPr>
              <a:t>Um ponto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relevante a ser levantado, com relação ao produto “Air Power Cooler</a:t>
            </a:r>
            <a:r>
              <a:rPr lang="pt-BR" sz="2200" dirty="0" smtClean="0">
                <a:latin typeface="Arial" pitchFamily="34" charset="0"/>
                <a:cs typeface="Arial" pitchFamily="34" charset="0"/>
              </a:rPr>
              <a:t>”,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é que as duas restrições observadas para o protótipo da MSI Taiwan, não se aplicam aos mecanismos informados nesse trabalho, pois a temperatura do ambiente não afeta </a:t>
            </a:r>
            <a:r>
              <a:rPr lang="pt-BR" sz="2200" dirty="0" smtClean="0">
                <a:latin typeface="Arial" pitchFamily="34" charset="0"/>
                <a:cs typeface="Arial" pitchFamily="34" charset="0"/>
              </a:rPr>
              <a:t>objetivamente o 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resfriamento do fluído, e também, por o Data Center se tratar de um ambiente enclausurado, o ruído do motor </a:t>
            </a:r>
            <a:r>
              <a:rPr lang="pt-BR" sz="2200" dirty="0" err="1">
                <a:latin typeface="Arial" pitchFamily="34" charset="0"/>
                <a:cs typeface="Arial" pitchFamily="34" charset="0"/>
              </a:rPr>
              <a:t>Stirling</a:t>
            </a:r>
            <a:r>
              <a:rPr lang="pt-BR" sz="2200" dirty="0">
                <a:latin typeface="Arial" pitchFamily="34" charset="0"/>
                <a:cs typeface="Arial" pitchFamily="34" charset="0"/>
              </a:rPr>
              <a:t> não </a:t>
            </a:r>
            <a:r>
              <a:rPr lang="pt-BR" sz="2200" dirty="0" smtClean="0">
                <a:latin typeface="Arial" pitchFamily="34" charset="0"/>
                <a:cs typeface="Arial" pitchFamily="34" charset="0"/>
              </a:rPr>
              <a:t>apresenta restrição a esse ambiente. </a:t>
            </a:r>
            <a:endParaRPr lang="pt-BR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00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28596" y="188640"/>
            <a:ext cx="8607900" cy="72547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 smtClean="0">
                <a:solidFill>
                  <a:srgbClr val="0070C0"/>
                </a:solidFill>
              </a:rPr>
              <a:t/>
            </a:r>
            <a:br>
              <a:rPr lang="es-ES_tradnl" sz="4000" b="1" dirty="0" smtClean="0">
                <a:solidFill>
                  <a:srgbClr val="0070C0"/>
                </a:solidFill>
              </a:rPr>
            </a:br>
            <a:r>
              <a:rPr lang="es-ES_tradnl" sz="9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 INTRODUÇÃO </a:t>
            </a:r>
            <a:r>
              <a:rPr lang="es-ES_tradnl" sz="9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 SUSTENTABILIDADE NA ENTRADA DUPLA AO USAR ENERGIA ALTERNATIVA</a:t>
            </a:r>
            <a:r>
              <a:rPr lang="pt-BR" sz="1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3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3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1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28596" y="1555268"/>
            <a:ext cx="31352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Datacenter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da Google em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MayesCounty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Oklahoma.</a:t>
            </a:r>
          </a:p>
        </p:txBody>
      </p:sp>
      <p:pic>
        <p:nvPicPr>
          <p:cNvPr id="5122" name="Picture 2" descr="Resultado de imagem para o data center da Apple em Mai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1735"/>
            <a:ext cx="5499819" cy="309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35173"/>
            <a:ext cx="447675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5796136" y="4797152"/>
            <a:ext cx="31352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itchFamily="34" charset="0"/>
                <a:cs typeface="Arial" pitchFamily="34" charset="0"/>
              </a:rPr>
              <a:t>Datacenter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da Apple em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Maiden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Carolina do Norte</a:t>
            </a:r>
            <a:endParaRPr lang="pt-BR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2172" y="188640"/>
            <a:ext cx="735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SUGESTÕES PARA TRABALAHOS FUTUROS</a:t>
            </a:r>
            <a:endParaRPr lang="pt-BR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95536" y="764704"/>
            <a:ext cx="83529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algn="just">
              <a:buAutoNum type="arabicPeriod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Desenvolvimento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modelo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3D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detalhado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peça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peça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com as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respectivas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tolerâncias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SolidWorks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;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indent="-342900" algn="just">
              <a:buAutoNum type="arabicPeriod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indent="-342900" algn="just">
              <a:buAutoNum type="arabicPeriod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Aplicação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Modelagem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CFD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através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ferramenta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OpenFOAM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;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indent="-342900" algn="just">
              <a:buAutoNum type="arabicPeriod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indent="-342900" algn="just">
              <a:buAutoNum type="arabicPeriod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Impressão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3D do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prótotipo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físico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cada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uma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das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quatro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configurações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indent="-342900" algn="just">
              <a:buAutoNum type="arabicPeriod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indent="-342900" algn="just"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validação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protótipo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meio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coleta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de dados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físicos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inserção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no CFD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indent="-342900" algn="just">
              <a:buAutoNum type="arabicPeriod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indent="-342900" algn="just">
              <a:buAutoNum type="arabicPeriod"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Desenvolvimento de um sistema de informação para monitorar e auditar a cogeração </a:t>
            </a:r>
            <a:r>
              <a:rPr lang="pt-BR" sz="2000" dirty="0" err="1" smtClean="0">
                <a:latin typeface="Arial" pitchFamily="34" charset="0"/>
                <a:cs typeface="Arial" pitchFamily="34" charset="0"/>
              </a:rPr>
              <a:t>eletrica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 em face da compensação recebida pela concessionaria de energia.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indent="-342900" algn="just">
              <a:buAutoNum type="arabicPeriod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indent="-342900" algn="just">
              <a:buAutoNum type="arabicPeriod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Comparação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cogeração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Eólico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Fotovoltáica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versus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modelo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sugerido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para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datacenters com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certificação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ISO - TIER IV.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Por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exemplo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banco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Santander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Campinas - SP).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86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00298" y="2786058"/>
            <a:ext cx="4234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</a:t>
            </a:r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OBRIGADO</a:t>
            </a:r>
            <a:endParaRPr lang="pt-BR" sz="3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51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4944"/>
            <a:ext cx="9144000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0" y="188640"/>
            <a:ext cx="8820472" cy="309634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_tradnl" sz="11200" b="1" dirty="0">
                <a:solidFill>
                  <a:srgbClr val="0070C0"/>
                </a:solidFill>
              </a:rPr>
              <a:t/>
            </a:r>
            <a:br>
              <a:rPr lang="es-ES_tradnl" sz="11200" b="1" dirty="0">
                <a:solidFill>
                  <a:srgbClr val="0070C0"/>
                </a:solidFill>
              </a:rPr>
            </a:br>
            <a:endParaRPr lang="es-ES_tradnl" sz="11200" b="1" dirty="0" smtClean="0">
              <a:solidFill>
                <a:srgbClr val="0070C0"/>
              </a:solidFill>
            </a:endParaRPr>
          </a:p>
          <a:p>
            <a:pPr algn="just"/>
            <a:endParaRPr lang="es-ES_tradnl" sz="96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960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pPr algn="just"/>
            <a:r>
              <a:rPr lang="pt-BR" sz="9600" dirty="0" smtClean="0">
                <a:latin typeface="Arial" pitchFamily="34" charset="0"/>
                <a:cs typeface="Arial" pitchFamily="34" charset="0"/>
              </a:rPr>
              <a:t>	50% do consumo de energia interno de Datacenters  ocorre por ar condicionado HVAC</a:t>
            </a:r>
            <a:endParaRPr lang="pt-BR" sz="96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96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t-BR" sz="96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</a:br>
            <a:endParaRPr lang="pt-BR" sz="9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79512" y="188640"/>
            <a:ext cx="4608512" cy="72547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>
                <a:solidFill>
                  <a:srgbClr val="0070C0"/>
                </a:solidFill>
              </a:rPr>
              <a:t/>
            </a:r>
            <a:br>
              <a:rPr lang="es-ES_tradnl" sz="4000" b="1" dirty="0">
                <a:solidFill>
                  <a:srgbClr val="0070C0"/>
                </a:solidFill>
              </a:rPr>
            </a:br>
            <a:r>
              <a:rPr lang="es-ES_tradnl" sz="9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s-ES_tradnl" sz="9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INTRODUÇÃO -  TIER IV</a:t>
            </a:r>
            <a: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1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1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0" y="188640"/>
            <a:ext cx="8820472" cy="3096344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_tradnl" sz="11200" b="1" dirty="0">
                <a:solidFill>
                  <a:srgbClr val="0070C0"/>
                </a:solidFill>
              </a:rPr>
              <a:t/>
            </a:r>
            <a:br>
              <a:rPr lang="es-ES_tradnl" sz="11200" b="1" dirty="0">
                <a:solidFill>
                  <a:srgbClr val="0070C0"/>
                </a:solidFill>
              </a:rPr>
            </a:br>
            <a:endParaRPr lang="es-ES_tradnl" sz="11200" b="1" dirty="0" smtClean="0">
              <a:solidFill>
                <a:srgbClr val="0070C0"/>
              </a:solidFill>
            </a:endParaRPr>
          </a:p>
          <a:p>
            <a:pPr algn="just"/>
            <a:endParaRPr lang="es-ES_tradnl" sz="96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96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96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t-BR" sz="96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</a:br>
            <a:endParaRPr lang="pt-BR" sz="9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79512" y="188640"/>
            <a:ext cx="8856984" cy="72547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>
                <a:solidFill>
                  <a:srgbClr val="0070C0"/>
                </a:solidFill>
                <a:ea typeface="+mn-ea"/>
                <a:cs typeface="+mn-cs"/>
              </a:rPr>
              <a:t/>
            </a:r>
            <a:br>
              <a:rPr lang="es-ES_tradnl" sz="4000" b="1" dirty="0">
                <a:solidFill>
                  <a:srgbClr val="0070C0"/>
                </a:solidFill>
                <a:ea typeface="+mn-ea"/>
                <a:cs typeface="+mn-cs"/>
              </a:rPr>
            </a:br>
            <a:r>
              <a:rPr lang="es-ES_tradnl" sz="9600" b="1" dirty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INTRODUÇÃO </a:t>
            </a:r>
            <a:r>
              <a:rPr lang="es-ES_tradnl" sz="9600" b="1" dirty="0" smtClean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– DATACENTERS SUBMA DA MICROSOFT</a:t>
            </a:r>
            <a:endParaRPr lang="pt-BR" sz="11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" y="2439007"/>
            <a:ext cx="9169742" cy="4446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79512" y="674997"/>
            <a:ext cx="8213402" cy="72547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>
                <a:solidFill>
                  <a:srgbClr val="0070C0"/>
                </a:solidFill>
              </a:rPr>
              <a:t/>
            </a:r>
            <a:br>
              <a:rPr lang="es-ES_tradnl" sz="4000" b="1" dirty="0">
                <a:solidFill>
                  <a:srgbClr val="0070C0"/>
                </a:solidFill>
              </a:rPr>
            </a:br>
            <a:r>
              <a:rPr lang="pt-BR" sz="9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Redação </a:t>
            </a:r>
            <a:r>
              <a:rPr lang="pt-BR" sz="96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Canaltech</a:t>
            </a:r>
            <a:r>
              <a:rPr lang="pt-BR" sz="9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9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| 04 de Agosto de 2017 às 17h05</a:t>
            </a:r>
            <a: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BR" sz="1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11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71472" y="188640"/>
            <a:ext cx="4792616" cy="72547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>
                <a:solidFill>
                  <a:srgbClr val="0070C0"/>
                </a:solidFill>
              </a:rPr>
              <a:t/>
            </a:r>
            <a:br>
              <a:rPr lang="es-ES_tradnl" sz="4000" b="1" dirty="0">
                <a:solidFill>
                  <a:srgbClr val="0070C0"/>
                </a:solidFill>
              </a:rPr>
            </a:br>
            <a:r>
              <a:rPr lang="es-ES_tradnl" sz="9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s-ES_tradnl" sz="9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endParaRPr lang="pt-BR" sz="11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51520" y="944785"/>
            <a:ext cx="8563128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 smtClean="0"/>
              <a:t>Esquematizar </a:t>
            </a:r>
            <a:r>
              <a:rPr lang="pt-BR" sz="2800" dirty="0"/>
              <a:t>modelos ilustrativos da integração do processador ou circuito de arrefecimento, motor </a:t>
            </a:r>
            <a:r>
              <a:rPr lang="pt-BR" sz="2800" i="1" dirty="0" err="1"/>
              <a:t>Stirling</a:t>
            </a:r>
            <a:r>
              <a:rPr lang="pt-BR" sz="2800" dirty="0"/>
              <a:t> e micro </a:t>
            </a:r>
            <a:r>
              <a:rPr lang="pt-BR" sz="2800" dirty="0" smtClean="0"/>
              <a:t>gerador;</a:t>
            </a:r>
          </a:p>
          <a:p>
            <a:pPr marL="457200" indent="-457200">
              <a:buFontTx/>
              <a:buChar char="-"/>
            </a:pPr>
            <a:endParaRPr lang="pt-BR" sz="2800" dirty="0"/>
          </a:p>
          <a:p>
            <a:pPr marL="457200" indent="-457200">
              <a:buFontTx/>
              <a:buChar char="-"/>
            </a:pPr>
            <a:r>
              <a:rPr lang="pt-BR" sz="2800" dirty="0" smtClean="0"/>
              <a:t>Aplicar </a:t>
            </a:r>
            <a:r>
              <a:rPr lang="pt-BR" sz="2800" dirty="0"/>
              <a:t>modelagem teórica para transferência de calor em dissipador de calor com duto quadrado para o resfriamento </a:t>
            </a:r>
            <a:r>
              <a:rPr lang="pt-BR" sz="2800" dirty="0" smtClean="0"/>
              <a:t>líquido;</a:t>
            </a:r>
          </a:p>
          <a:p>
            <a:pPr marL="457200" indent="-457200">
              <a:buFontTx/>
              <a:buChar char="-"/>
            </a:pPr>
            <a:endParaRPr lang="pt-BR" sz="2800" dirty="0"/>
          </a:p>
          <a:p>
            <a:pPr marL="457200" indent="-457200">
              <a:buFontTx/>
              <a:buChar char="-"/>
            </a:pPr>
            <a:r>
              <a:rPr lang="pt-BR" sz="2800" dirty="0" smtClean="0"/>
              <a:t>Verificar </a:t>
            </a:r>
            <a:r>
              <a:rPr lang="pt-BR" sz="2800" dirty="0"/>
              <a:t>teoricamente a potência mecânica fornecida pelo motor </a:t>
            </a:r>
            <a:r>
              <a:rPr lang="pt-BR" sz="2800" i="1" dirty="0" err="1"/>
              <a:t>Stirling</a:t>
            </a:r>
            <a:r>
              <a:rPr lang="pt-BR" sz="2800" dirty="0"/>
              <a:t> para o gerador elétrico.</a:t>
            </a:r>
          </a:p>
          <a:p>
            <a:pPr algn="just">
              <a:buFont typeface="Wingdings" pitchFamily="2" charset="2"/>
              <a:buChar char="ü"/>
            </a:pPr>
            <a:endParaRPr lang="pt-BR" sz="28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17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/>
          <p:cNvSpPr txBox="1">
            <a:spLocks/>
          </p:cNvSpPr>
          <p:nvPr/>
        </p:nvSpPr>
        <p:spPr>
          <a:xfrm>
            <a:off x="500034" y="214290"/>
            <a:ext cx="8175852" cy="72547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>
                <a:solidFill>
                  <a:srgbClr val="0070C0"/>
                </a:solidFill>
              </a:rPr>
              <a:t/>
            </a:r>
            <a:br>
              <a:rPr lang="es-ES_tradnl" sz="4000" b="1" dirty="0">
                <a:solidFill>
                  <a:srgbClr val="0070C0"/>
                </a:solidFill>
              </a:rPr>
            </a:br>
            <a:r>
              <a:rPr lang="es-ES_tradnl" sz="9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pt-BR" sz="9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CONTRIBUIÇÃO E RELEVÂNCIA DA PESQUISA</a:t>
            </a:r>
            <a:endParaRPr lang="pt-BR" sz="9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Resultado de imagem para diminui custo com energia elétr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97" y="2492896"/>
            <a:ext cx="61055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6AB60-F9DF-4A58-AED8-44C7B09E1370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1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38068</TotalTime>
  <Words>1070</Words>
  <Application>Microsoft Office PowerPoint</Application>
  <PresentationFormat>Apresentação na tela (4:3)</PresentationFormat>
  <Paragraphs>232</Paragraphs>
  <Slides>51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3" baseType="lpstr">
      <vt:lpstr>Tema do Office</vt:lpstr>
      <vt:lpstr>Packager Shell Object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4. REVISÃO BIBLIOGRÁFICA – MOTOR STIRLING</vt:lpstr>
      <vt:lpstr>4. REVISÃO BIBLIOGRÁFICA - PROCESSADORES</vt:lpstr>
      <vt:lpstr>4. REVISÃO BIBLIOGRÁFICA – zEC12</vt:lpstr>
      <vt:lpstr>4. REVISÃO BIBLIOGRÁFICA – TOWER SERVER</vt:lpstr>
      <vt:lpstr>4. REVISÃO BIBLIOGRÁFICA – BLADE SERVER</vt:lpstr>
      <vt:lpstr>4. REVISÃO BIBLIOGRÁFICA – SERVIDORES BLADE</vt:lpstr>
      <vt:lpstr>4. REVISÃO BIBLIOGRÁFICA – MAINFRAME IBM z12</vt:lpstr>
      <vt:lpstr>4. REVISÃO BIBLIOGRÁFICA – WATER COOLING</vt:lpstr>
      <vt:lpstr>4. REVISÃO BIBLIOGRÁFICA - MICROGERADOR</vt:lpstr>
      <vt:lpstr>4. REVISÃO BIBLIOGRÁFICA - MICROGERADOR</vt:lpstr>
      <vt:lpstr>Apresentação do PowerPoint</vt:lpstr>
      <vt:lpstr>Apresentação do PowerPoint</vt:lpstr>
      <vt:lpstr> 5. METODOLOGIA DA PESQUISA – PATENTES REGISTRADAS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Federal do Pará instituto de tecnologia Programa de Pós-Graduação em PROCESSOS CONSTRUTIVOS E Saneamento urbano mestrado profissional em PROCESSOS CONSTRUTIVOS E Saneamento urbano com  ÊNFAEE EM PROCESSOS E GRESTÃO AMBIENTAL</dc:title>
  <dc:creator>Jandecy_</dc:creator>
  <cp:lastModifiedBy>dell</cp:lastModifiedBy>
  <cp:revision>498</cp:revision>
  <dcterms:created xsi:type="dcterms:W3CDTF">2014-07-19T21:30:24Z</dcterms:created>
  <dcterms:modified xsi:type="dcterms:W3CDTF">2020-04-28T13:06:07Z</dcterms:modified>
</cp:coreProperties>
</file>